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7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3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8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microsoft.com/office/2016/11/relationships/changesInfo" Target="changesInfos/changesInfo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maa Al samir" userId="37cad01774ca4028" providerId="LiveId" clId="{69420B20-E063-D74E-A0C8-9A183FA28E56}"/>
    <pc:docChg chg="modSld">
      <pc:chgData name="Shaimaa Al samir" userId="37cad01774ca4028" providerId="LiveId" clId="{69420B20-E063-D74E-A0C8-9A183FA28E56}" dt="2020-06-04T00:04:38.132" v="0"/>
      <pc:docMkLst>
        <pc:docMk/>
      </pc:docMkLst>
      <pc:sldChg chg="addSp modSp addAnim">
        <pc:chgData name="Shaimaa Al samir" userId="37cad01774ca4028" providerId="LiveId" clId="{69420B20-E063-D74E-A0C8-9A183FA28E56}" dt="2020-06-04T00:04:38.132" v="0"/>
        <pc:sldMkLst>
          <pc:docMk/>
          <pc:sldMk cId="2832590794" sldId="256"/>
        </pc:sldMkLst>
        <pc:picChg chg="add mod">
          <ac:chgData name="Shaimaa Al samir" userId="37cad01774ca4028" providerId="LiveId" clId="{69420B20-E063-D74E-A0C8-9A183FA28E56}" dt="2020-06-04T00:04:38.132" v="0"/>
          <ac:picMkLst>
            <pc:docMk/>
            <pc:sldMk cId="2832590794" sldId="256"/>
            <ac:picMk id="5" creationId="{16970171-7361-A34D-9032-9B0A2C7E0D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2C7B-9052-463D-8F3D-B265DE583DF2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77B5-0A91-40FE-999A-06DCD45406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356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2C7B-9052-463D-8F3D-B265DE583DF2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77B5-0A91-40FE-999A-06DCD45406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318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2C7B-9052-463D-8F3D-B265DE583DF2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77B5-0A91-40FE-999A-06DCD45406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264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2C7B-9052-463D-8F3D-B265DE583DF2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77B5-0A91-40FE-999A-06DCD45406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420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2C7B-9052-463D-8F3D-B265DE583DF2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77B5-0A91-40FE-999A-06DCD45406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965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2C7B-9052-463D-8F3D-B265DE583DF2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77B5-0A91-40FE-999A-06DCD45406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709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2C7B-9052-463D-8F3D-B265DE583DF2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77B5-0A91-40FE-999A-06DCD45406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87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2C7B-9052-463D-8F3D-B265DE583DF2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77B5-0A91-40FE-999A-06DCD45406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569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2C7B-9052-463D-8F3D-B265DE583DF2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77B5-0A91-40FE-999A-06DCD45406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226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2C7B-9052-463D-8F3D-B265DE583DF2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77B5-0A91-40FE-999A-06DCD45406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849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2C7B-9052-463D-8F3D-B265DE583DF2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77B5-0A91-40FE-999A-06DCD45406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242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C2C7B-9052-463D-8F3D-B265DE583DF2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477B5-0A91-40FE-999A-06DCD45406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773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 /><Relationship Id="rId2" Type="http://schemas.openxmlformats.org/officeDocument/2006/relationships/audio" Target="../media/media1.mp3" /><Relationship Id="rId1" Type="http://schemas.microsoft.com/office/2007/relationships/media" Target="../media/media1.mp3" /><Relationship Id="rId4" Type="http://schemas.openxmlformats.org/officeDocument/2006/relationships/image" Target="../media/image1.pn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746847"/>
          </a:xfrm>
        </p:spPr>
        <p:txBody>
          <a:bodyPr/>
          <a:lstStyle/>
          <a:p>
            <a:r>
              <a:rPr lang="ar-IQ" b="1" dirty="0">
                <a:solidFill>
                  <a:schemeClr val="accent2"/>
                </a:solidFill>
              </a:rPr>
              <a:t>البلازموديوم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/>
          <a:lstStyle/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1979712" y="1772816"/>
            <a:ext cx="48245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/>
                <a:ea typeface="Times New Roman"/>
              </a:rPr>
              <a:t>Genus : </a:t>
            </a:r>
            <a:r>
              <a:rPr lang="en-US" sz="3600" b="1" i="1" dirty="0">
                <a:latin typeface="Times New Roman"/>
                <a:ea typeface="Times New Roman"/>
              </a:rPr>
              <a:t>Plasmodium</a:t>
            </a:r>
            <a:endParaRPr lang="ar-IQ" sz="3600" dirty="0"/>
          </a:p>
        </p:txBody>
      </p:sp>
      <p:pic>
        <p:nvPicPr>
          <p:cNvPr id="5" name="galleryContent7636785592732021862.mp3">
            <a:hlinkClick r:id="" action="ppaction://media"/>
            <a:extLst>
              <a:ext uri="{FF2B5EF4-FFF2-40B4-BE49-F238E27FC236}">
                <a16:creationId xmlns:a16="http://schemas.microsoft.com/office/drawing/2014/main" id="{16970171-7361-A34D-9032-9B0A2C7E0DD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71963" y="3128963"/>
            <a:ext cx="6000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59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 في حالة  </a:t>
            </a:r>
            <a:r>
              <a:rPr lang="en-US" i="1" dirty="0"/>
              <a:t>P. vivax</a:t>
            </a:r>
            <a:r>
              <a:rPr lang="ar-SA" dirty="0"/>
              <a:t> و </a:t>
            </a:r>
            <a:r>
              <a:rPr lang="en-US" i="1" dirty="0"/>
              <a:t>P. </a:t>
            </a:r>
            <a:r>
              <a:rPr lang="en-US" i="1" dirty="0" err="1"/>
              <a:t>malariae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/>
              <a:t>تبدأ النوبة </a:t>
            </a:r>
            <a:r>
              <a:rPr lang="ar-IQ" dirty="0"/>
              <a:t>كالاتي </a:t>
            </a:r>
          </a:p>
          <a:p>
            <a:pPr marL="0" indent="0">
              <a:buNone/>
            </a:pPr>
            <a:r>
              <a:rPr lang="ar-IQ" dirty="0"/>
              <a:t>--------------------------</a:t>
            </a:r>
          </a:p>
          <a:p>
            <a:r>
              <a:rPr lang="ar-SA" dirty="0"/>
              <a:t>الشعور </a:t>
            </a:r>
            <a:r>
              <a:rPr lang="ar-SA" dirty="0">
                <a:solidFill>
                  <a:schemeClr val="accent2"/>
                </a:solidFill>
              </a:rPr>
              <a:t>بالبرودة</a:t>
            </a:r>
            <a:r>
              <a:rPr lang="ar-SA" dirty="0"/>
              <a:t> </a:t>
            </a:r>
            <a:endParaRPr lang="ar-IQ" dirty="0"/>
          </a:p>
          <a:p>
            <a:r>
              <a:rPr lang="ar-SA" dirty="0">
                <a:solidFill>
                  <a:schemeClr val="accent2"/>
                </a:solidFill>
              </a:rPr>
              <a:t>تحفز غدة </a:t>
            </a:r>
            <a:r>
              <a:rPr lang="en-US" dirty="0">
                <a:solidFill>
                  <a:schemeClr val="accent2"/>
                </a:solidFill>
              </a:rPr>
              <a:t>hypothalamus</a:t>
            </a:r>
            <a:r>
              <a:rPr lang="ar-SA" dirty="0">
                <a:solidFill>
                  <a:schemeClr val="accent2"/>
                </a:solidFill>
              </a:rPr>
              <a:t> </a:t>
            </a:r>
            <a:r>
              <a:rPr lang="ar-SA" dirty="0"/>
              <a:t>و </a:t>
            </a:r>
            <a:r>
              <a:rPr lang="ar-IQ" dirty="0"/>
              <a:t>ارتفاع</a:t>
            </a:r>
            <a:r>
              <a:rPr lang="ar-SA" dirty="0"/>
              <a:t> الحرارة الى ( 104 – 106 )</a:t>
            </a:r>
            <a:r>
              <a:rPr lang="en-US" baseline="30000" dirty="0"/>
              <a:t>o</a:t>
            </a:r>
            <a:r>
              <a:rPr lang="ar-SA" dirty="0"/>
              <a:t> و تستمر نوبات الحرارة لساعات ثم تختفي حيث يرتاح المريض قليلاً ثم تعود الحرارة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39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r>
              <a:rPr lang="ar-SA" b="1" dirty="0"/>
              <a:t> ان السبب الاساسي لحدوث فقر الدم </a:t>
            </a:r>
            <a:endParaRPr lang="en-US" b="1" dirty="0"/>
          </a:p>
          <a:p>
            <a:r>
              <a:rPr lang="ar-SA" dirty="0"/>
              <a:t>هو تكسر </a:t>
            </a:r>
            <a:r>
              <a:rPr lang="ar-IQ" dirty="0"/>
              <a:t>ال </a:t>
            </a:r>
            <a:r>
              <a:rPr lang="en-US" dirty="0"/>
              <a:t>RBC</a:t>
            </a:r>
          </a:p>
          <a:p>
            <a:r>
              <a:rPr lang="ar-SA" dirty="0"/>
              <a:t> عدم قدرة الجسم </a:t>
            </a:r>
            <a:r>
              <a:rPr lang="ar-IQ" dirty="0"/>
              <a:t>على ا</a:t>
            </a:r>
            <a:r>
              <a:rPr lang="ar-SA" dirty="0"/>
              <a:t>عادة تدوير الحديد المرتبط الى </a:t>
            </a:r>
            <a:r>
              <a:rPr lang="en-US" dirty="0" err="1"/>
              <a:t>hemozin</a:t>
            </a:r>
            <a:r>
              <a:rPr lang="ar-SA" dirty="0"/>
              <a:t> ( </a:t>
            </a:r>
            <a:r>
              <a:rPr lang="en-US" dirty="0"/>
              <a:t>malarial pigment</a:t>
            </a:r>
            <a:r>
              <a:rPr lang="ar-SA" dirty="0"/>
              <a:t> ) </a:t>
            </a:r>
            <a:r>
              <a:rPr lang="ar-SA" b="1" u="sng" dirty="0">
                <a:solidFill>
                  <a:schemeClr val="accent2"/>
                </a:solidFill>
              </a:rPr>
              <a:t>غير الذائب </a:t>
            </a:r>
            <a:endParaRPr lang="en-US" b="1" u="sng" dirty="0">
              <a:solidFill>
                <a:schemeClr val="accent2"/>
              </a:solidFill>
            </a:endParaRPr>
          </a:p>
          <a:p>
            <a:r>
              <a:rPr lang="ar-SA" dirty="0"/>
              <a:t> قلة استجابة نخاع العظم لتصنيع </a:t>
            </a:r>
            <a:r>
              <a:rPr lang="en-US" dirty="0"/>
              <a:t>RBC  </a:t>
            </a:r>
            <a:r>
              <a:rPr lang="ar-SA" dirty="0"/>
              <a:t> .</a:t>
            </a:r>
            <a:endParaRPr lang="en-US" dirty="0"/>
          </a:p>
          <a:p>
            <a:r>
              <a:rPr lang="ar-SA" dirty="0"/>
              <a:t> استمرار تكسر</a:t>
            </a:r>
            <a:r>
              <a:rPr lang="en-US" dirty="0"/>
              <a:t> RBC</a:t>
            </a:r>
            <a:r>
              <a:rPr lang="ar-SA" dirty="0"/>
              <a:t> يؤدي الى </a:t>
            </a:r>
            <a:r>
              <a:rPr lang="ar-IQ" dirty="0"/>
              <a:t>تكوين </a:t>
            </a:r>
            <a:r>
              <a:rPr lang="ar-SA" dirty="0"/>
              <a:t>الـ </a:t>
            </a:r>
            <a:r>
              <a:rPr lang="en-US" b="1" dirty="0">
                <a:solidFill>
                  <a:schemeClr val="accent2"/>
                </a:solidFill>
              </a:rPr>
              <a:t>Bilirubin</a:t>
            </a:r>
            <a:r>
              <a:rPr lang="ar-SA" dirty="0">
                <a:solidFill>
                  <a:schemeClr val="accent2"/>
                </a:solidFill>
              </a:rPr>
              <a:t> </a:t>
            </a:r>
            <a:r>
              <a:rPr lang="ar-SA" dirty="0"/>
              <a:t>و هو ناتج عن تحطم الهيموغلوبين </a:t>
            </a:r>
            <a:endParaRPr lang="ar-IQ" dirty="0"/>
          </a:p>
          <a:p>
            <a:pPr marL="0" indent="0">
              <a:buNone/>
            </a:pPr>
            <a:r>
              <a:rPr lang="ar-SA" dirty="0"/>
              <a:t> عندما يكون </a:t>
            </a:r>
            <a:r>
              <a:rPr lang="ar-SA" u="sng" dirty="0"/>
              <a:t>معدل اف</a:t>
            </a:r>
            <a:r>
              <a:rPr lang="ar-IQ" u="sng" dirty="0"/>
              <a:t>راز الهيموغلوبين </a:t>
            </a:r>
            <a:r>
              <a:rPr lang="ar-SA" b="1" dirty="0">
                <a:solidFill>
                  <a:schemeClr val="accent2"/>
                </a:solidFill>
              </a:rPr>
              <a:t>لا</a:t>
            </a:r>
            <a:r>
              <a:rPr lang="ar-SA" dirty="0"/>
              <a:t> </a:t>
            </a:r>
            <a:r>
              <a:rPr lang="ar-IQ" b="1" dirty="0">
                <a:solidFill>
                  <a:schemeClr val="accent2"/>
                </a:solidFill>
              </a:rPr>
              <a:t>يساوي</a:t>
            </a:r>
            <a:r>
              <a:rPr lang="ar-IQ" dirty="0">
                <a:solidFill>
                  <a:schemeClr val="accent2"/>
                </a:solidFill>
              </a:rPr>
              <a:t> </a:t>
            </a:r>
            <a:r>
              <a:rPr lang="ar-SA" u="sng" dirty="0"/>
              <a:t>معدل تكوين </a:t>
            </a:r>
            <a:r>
              <a:rPr lang="ar-SA" dirty="0"/>
              <a:t>و </a:t>
            </a:r>
            <a:r>
              <a:rPr lang="ar-SA" u="sng" dirty="0"/>
              <a:t> </a:t>
            </a:r>
            <a:r>
              <a:rPr lang="en-US" u="sng" dirty="0"/>
              <a:t>bilirubin</a:t>
            </a:r>
            <a:r>
              <a:rPr lang="ar-SA" u="sng" dirty="0"/>
              <a:t> </a:t>
            </a:r>
            <a:r>
              <a:rPr lang="ar-SA" dirty="0"/>
              <a:t> ينتج ابو </a:t>
            </a:r>
            <a:r>
              <a:rPr lang="ar-SA" dirty="0">
                <a:solidFill>
                  <a:schemeClr val="accent2"/>
                </a:solidFill>
              </a:rPr>
              <a:t>صفار</a:t>
            </a:r>
            <a:r>
              <a:rPr lang="ar-IQ" dirty="0">
                <a:solidFill>
                  <a:schemeClr val="accent2"/>
                </a:solidFill>
              </a:rPr>
              <a:t>او اليرقان</a:t>
            </a:r>
            <a:r>
              <a:rPr lang="ar-SA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Jaundice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63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في الحالات الشديدة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/>
              <a:t>فان الـ </a:t>
            </a:r>
            <a:r>
              <a:rPr lang="en-US" b="1" dirty="0" err="1">
                <a:solidFill>
                  <a:schemeClr val="accent2"/>
                </a:solidFill>
              </a:rPr>
              <a:t>hemozin</a:t>
            </a:r>
            <a:r>
              <a:rPr lang="ar-SA" dirty="0">
                <a:solidFill>
                  <a:schemeClr val="accent2"/>
                </a:solidFill>
              </a:rPr>
              <a:t> </a:t>
            </a:r>
            <a:r>
              <a:rPr lang="ar-SA" dirty="0"/>
              <a:t>ي</a:t>
            </a:r>
            <a:r>
              <a:rPr lang="ar-IQ" dirty="0"/>
              <a:t>لتهم من قبل </a:t>
            </a:r>
            <a:r>
              <a:rPr lang="ar-SA" dirty="0"/>
              <a:t>كريات الدم البيضاء </a:t>
            </a:r>
            <a:r>
              <a:rPr lang="en-US" dirty="0"/>
              <a:t>leukocytes</a:t>
            </a:r>
            <a:r>
              <a:rPr lang="ar-SA" dirty="0"/>
              <a:t> و كذلك </a:t>
            </a:r>
            <a:r>
              <a:rPr lang="ar-IQ" dirty="0"/>
              <a:t>من قبل </a:t>
            </a:r>
            <a:r>
              <a:rPr lang="ar-SA" dirty="0"/>
              <a:t>خلايا النظام الشبكي </a:t>
            </a:r>
            <a:r>
              <a:rPr lang="ar-SA" dirty="0" err="1"/>
              <a:t>البطاني</a:t>
            </a:r>
            <a:r>
              <a:rPr lang="ar-SA" dirty="0"/>
              <a:t> الوعائي </a:t>
            </a:r>
            <a:endParaRPr lang="ar-IQ" dirty="0"/>
          </a:p>
          <a:p>
            <a:r>
              <a:rPr lang="ar-IQ" dirty="0"/>
              <a:t> </a:t>
            </a:r>
            <a:r>
              <a:rPr lang="ar-SA" dirty="0"/>
              <a:t> </a:t>
            </a:r>
            <a:r>
              <a:rPr lang="ar-SA" sz="4000" b="1" dirty="0"/>
              <a:t>في اشد الحالات </a:t>
            </a:r>
            <a:endParaRPr lang="ar-IQ" sz="4000" b="1" dirty="0"/>
          </a:p>
          <a:p>
            <a:r>
              <a:rPr lang="ar-SA" dirty="0"/>
              <a:t> </a:t>
            </a:r>
            <a:r>
              <a:rPr lang="ar-SA" b="1" dirty="0">
                <a:solidFill>
                  <a:schemeClr val="accent2"/>
                </a:solidFill>
              </a:rPr>
              <a:t>الكبد و الطحال </a:t>
            </a:r>
            <a:r>
              <a:rPr lang="ar-IQ" dirty="0"/>
              <a:t>يتحولان الى  اللون</a:t>
            </a:r>
            <a:r>
              <a:rPr lang="ar-SA" dirty="0"/>
              <a:t> </a:t>
            </a:r>
            <a:r>
              <a:rPr lang="ar-IQ" dirty="0"/>
              <a:t>ال</a:t>
            </a:r>
            <a:r>
              <a:rPr lang="ar-SA" dirty="0" err="1"/>
              <a:t>قهوائي</a:t>
            </a:r>
            <a:r>
              <a:rPr lang="ar-SA" dirty="0"/>
              <a:t> </a:t>
            </a:r>
            <a:r>
              <a:rPr lang="ar-IQ" dirty="0"/>
              <a:t>ال</a:t>
            </a:r>
            <a:r>
              <a:rPr lang="ar-SA" dirty="0"/>
              <a:t>غامق </a:t>
            </a:r>
            <a:r>
              <a:rPr lang="ar-IQ" dirty="0" err="1"/>
              <a:t>اوالا</a:t>
            </a:r>
            <a:r>
              <a:rPr lang="ar-SA" dirty="0"/>
              <a:t>سود </a:t>
            </a:r>
            <a:r>
              <a:rPr lang="ar-IQ" dirty="0"/>
              <a:t>بسبب</a:t>
            </a:r>
            <a:r>
              <a:rPr lang="ar-SA" dirty="0"/>
              <a:t> ترسب الصبغة</a:t>
            </a:r>
            <a:endParaRPr lang="ar-IQ" dirty="0"/>
          </a:p>
          <a:p>
            <a:r>
              <a:rPr lang="ar-IQ" b="1" dirty="0">
                <a:solidFill>
                  <a:schemeClr val="accent2"/>
                </a:solidFill>
              </a:rPr>
              <a:t>تتلف قابلية الكبد على البلعمة الخلوية </a:t>
            </a:r>
            <a:r>
              <a:rPr lang="ar-IQ" dirty="0"/>
              <a:t>بسبب </a:t>
            </a:r>
            <a:r>
              <a:rPr lang="ar-SA" dirty="0"/>
              <a:t> ابتلاع الـ </a:t>
            </a:r>
            <a:r>
              <a:rPr lang="en-US" dirty="0" err="1"/>
              <a:t>hemozin</a:t>
            </a:r>
            <a:r>
              <a:rPr lang="ar-SA" dirty="0"/>
              <a:t>  من قبل الـ </a:t>
            </a:r>
            <a:r>
              <a:rPr lang="en-US" dirty="0"/>
              <a:t>macrophage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6250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  <a:latin typeface="Times New Roman"/>
                <a:ea typeface="Times New Roman"/>
              </a:rPr>
              <a:t>Phylum :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Apicomplexa</a:t>
            </a:r>
            <a:br>
              <a:rPr lang="en-US" sz="3600" dirty="0">
                <a:effectLst/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rtl="0">
              <a:lnSpc>
                <a:spcPct val="135000"/>
              </a:lnSpc>
              <a:spcAft>
                <a:spcPts val="0"/>
              </a:spcAft>
            </a:pPr>
            <a:r>
              <a:rPr lang="en-US" b="1" dirty="0">
                <a:effectLst/>
                <a:latin typeface="Times New Roman"/>
                <a:ea typeface="Times New Roman"/>
              </a:rPr>
              <a:t>1. Genus : </a:t>
            </a:r>
            <a:r>
              <a:rPr lang="en-US" b="1" i="1" dirty="0">
                <a:effectLst/>
                <a:latin typeface="Times New Roman"/>
                <a:ea typeface="Times New Roman"/>
              </a:rPr>
              <a:t>Plasmodium</a:t>
            </a:r>
            <a:r>
              <a:rPr lang="ar-SA" b="1" i="1" dirty="0">
                <a:effectLst/>
                <a:latin typeface="Times New Roman"/>
                <a:ea typeface="Times New Roman"/>
              </a:rPr>
              <a:t> </a:t>
            </a:r>
            <a:endParaRPr lang="en-US" sz="2400" dirty="0">
              <a:effectLst/>
              <a:latin typeface="Times New Roman"/>
              <a:ea typeface="Times New Roman"/>
            </a:endParaRPr>
          </a:p>
          <a:p>
            <a:r>
              <a:rPr lang="ar-SA" dirty="0">
                <a:effectLst/>
                <a:ea typeface="Times New Roman"/>
                <a:cs typeface="Times New Roman"/>
              </a:rPr>
              <a:t>        تسبب الاصابة بهذا الجنس مرضاً يدعى بالملاريا </a:t>
            </a:r>
            <a:r>
              <a:rPr lang="en-US" dirty="0">
                <a:effectLst/>
                <a:latin typeface="Times New Roman"/>
                <a:ea typeface="Times New Roman"/>
              </a:rPr>
              <a:t>Malaria</a:t>
            </a:r>
            <a:r>
              <a:rPr lang="ar-SA" dirty="0">
                <a:effectLst/>
                <a:latin typeface="Times New Roman"/>
                <a:ea typeface="Times New Roman"/>
              </a:rPr>
              <a:t> و يعتبر هذا المرض من اكثر الامراض اهمية </a:t>
            </a:r>
            <a:r>
              <a:rPr lang="ar-SA" dirty="0" err="1">
                <a:effectLst/>
                <a:latin typeface="Times New Roman"/>
                <a:ea typeface="Times New Roman"/>
              </a:rPr>
              <a:t>للانسان</a:t>
            </a:r>
            <a:r>
              <a:rPr lang="ar-SA" dirty="0">
                <a:effectLst/>
                <a:latin typeface="Times New Roman"/>
                <a:ea typeface="Times New Roman"/>
              </a:rPr>
              <a:t> و يكثر انتشاره في المناطق الاستوائية و شبه الاستوائية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478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600" b="1" dirty="0">
                <a:solidFill>
                  <a:schemeClr val="accent2"/>
                </a:solidFill>
              </a:rPr>
              <a:t>انواعه</a:t>
            </a:r>
            <a:br>
              <a:rPr lang="ar-IQ" sz="3600" b="1" dirty="0">
                <a:solidFill>
                  <a:schemeClr val="accent2"/>
                </a:solidFill>
              </a:rPr>
            </a:br>
            <a:r>
              <a:rPr lang="ar-SA" sz="3600" dirty="0">
                <a:solidFill>
                  <a:schemeClr val="accent2"/>
                </a:solidFill>
                <a:effectLst/>
                <a:latin typeface="Times New Roman"/>
                <a:ea typeface="Times New Roman"/>
              </a:rPr>
              <a:t>و هناك اربعة انواع </a:t>
            </a:r>
            <a:r>
              <a:rPr lang="ar-IQ" sz="3600" dirty="0">
                <a:solidFill>
                  <a:schemeClr val="accent2"/>
                </a:solidFill>
                <a:effectLst/>
                <a:latin typeface="Times New Roman"/>
                <a:ea typeface="Times New Roman"/>
              </a:rPr>
              <a:t>ل</a:t>
            </a:r>
            <a:r>
              <a:rPr lang="ar-SA" sz="3600" dirty="0">
                <a:solidFill>
                  <a:schemeClr val="accent2"/>
                </a:solidFill>
                <a:effectLst/>
                <a:latin typeface="Times New Roman"/>
                <a:ea typeface="Times New Roman"/>
              </a:rPr>
              <a:t>هذا الجنس </a:t>
            </a:r>
            <a:r>
              <a:rPr lang="ar-IQ" sz="3600" dirty="0">
                <a:solidFill>
                  <a:schemeClr val="accent2"/>
                </a:solidFill>
                <a:effectLst/>
                <a:latin typeface="Times New Roman"/>
                <a:ea typeface="Times New Roman"/>
              </a:rPr>
              <a:t>الذي يصيب الانسان</a:t>
            </a:r>
            <a:endParaRPr lang="ar-IQ" sz="3600" b="1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lvl="0"/>
            <a:endParaRPr lang="ar-IQ" i="1" dirty="0"/>
          </a:p>
          <a:p>
            <a:pPr lvl="0"/>
            <a:r>
              <a:rPr lang="en-US" i="1" dirty="0"/>
              <a:t>Plasmodium vivax</a:t>
            </a:r>
            <a:r>
              <a:rPr lang="ar-SA" i="1" dirty="0"/>
              <a:t>  </a:t>
            </a:r>
            <a:r>
              <a:rPr lang="ar-SA" dirty="0"/>
              <a:t>و تسبب مرض الملاريا </a:t>
            </a:r>
            <a:r>
              <a:rPr lang="ar-SA" dirty="0" err="1">
                <a:solidFill>
                  <a:schemeClr val="accent2"/>
                </a:solidFill>
              </a:rPr>
              <a:t>الثلثية</a:t>
            </a:r>
            <a:r>
              <a:rPr lang="ar-SA" dirty="0">
                <a:solidFill>
                  <a:schemeClr val="accent2"/>
                </a:solidFill>
              </a:rPr>
              <a:t> الحميدة</a:t>
            </a:r>
            <a:r>
              <a:rPr lang="ar-SA" dirty="0"/>
              <a:t> </a:t>
            </a:r>
            <a:r>
              <a:rPr lang="en-US" dirty="0"/>
              <a:t>Benign tertian malaria</a:t>
            </a:r>
            <a:r>
              <a:rPr lang="ar-SA" dirty="0"/>
              <a:t> .</a:t>
            </a:r>
            <a:endParaRPr lang="en-US" dirty="0"/>
          </a:p>
          <a:p>
            <a:pPr lvl="0"/>
            <a:r>
              <a:rPr lang="en-US" i="1" dirty="0"/>
              <a:t>falciparum Plasmodium falciparum </a:t>
            </a:r>
            <a:r>
              <a:rPr lang="ar-SA" dirty="0"/>
              <a:t>و تسبب مرض الملاريا </a:t>
            </a:r>
            <a:r>
              <a:rPr lang="ar-SA" dirty="0" err="1">
                <a:solidFill>
                  <a:schemeClr val="accent2"/>
                </a:solidFill>
              </a:rPr>
              <a:t>الثلثية</a:t>
            </a:r>
            <a:r>
              <a:rPr lang="ar-SA" dirty="0">
                <a:solidFill>
                  <a:schemeClr val="accent2"/>
                </a:solidFill>
              </a:rPr>
              <a:t> الخبيثة</a:t>
            </a:r>
            <a:r>
              <a:rPr lang="ar-SA" dirty="0"/>
              <a:t> </a:t>
            </a:r>
            <a:r>
              <a:rPr lang="en-US" dirty="0"/>
              <a:t>Malignant tertian malaria</a:t>
            </a:r>
            <a:r>
              <a:rPr lang="ar-SA" dirty="0"/>
              <a:t> .</a:t>
            </a:r>
            <a:endParaRPr lang="en-US" dirty="0"/>
          </a:p>
          <a:p>
            <a:pPr lvl="0"/>
            <a:r>
              <a:rPr lang="en-US" i="1" dirty="0"/>
              <a:t>Plasmodium </a:t>
            </a:r>
            <a:r>
              <a:rPr lang="en-US" i="1" dirty="0" err="1"/>
              <a:t>malariae</a:t>
            </a:r>
            <a:r>
              <a:rPr lang="en-US" i="1" dirty="0"/>
              <a:t> </a:t>
            </a:r>
            <a:r>
              <a:rPr lang="ar-SA" dirty="0"/>
              <a:t>و تسبب مرض </a:t>
            </a:r>
            <a:r>
              <a:rPr lang="ar-SA" dirty="0" err="1"/>
              <a:t>مرض</a:t>
            </a:r>
            <a:r>
              <a:rPr lang="ar-SA" dirty="0"/>
              <a:t> </a:t>
            </a:r>
            <a:r>
              <a:rPr lang="ar-SA" dirty="0">
                <a:solidFill>
                  <a:schemeClr val="accent2"/>
                </a:solidFill>
              </a:rPr>
              <a:t>الملاريا</a:t>
            </a:r>
            <a:r>
              <a:rPr lang="ar-SA" dirty="0"/>
              <a:t> </a:t>
            </a:r>
            <a:r>
              <a:rPr lang="ar-SA" dirty="0">
                <a:solidFill>
                  <a:schemeClr val="accent2"/>
                </a:solidFill>
              </a:rPr>
              <a:t>الربعية</a:t>
            </a:r>
            <a:r>
              <a:rPr lang="ar-SA" dirty="0"/>
              <a:t> </a:t>
            </a:r>
            <a:r>
              <a:rPr lang="en-US" dirty="0" err="1"/>
              <a:t>Quartan</a:t>
            </a:r>
            <a:r>
              <a:rPr lang="en-US" dirty="0"/>
              <a:t> malaria </a:t>
            </a:r>
          </a:p>
          <a:p>
            <a:pPr lvl="0"/>
            <a:r>
              <a:rPr lang="en-US" i="1" dirty="0"/>
              <a:t>Plasmodium </a:t>
            </a:r>
            <a:r>
              <a:rPr lang="en-US" i="1" dirty="0" err="1"/>
              <a:t>ovale</a:t>
            </a:r>
            <a:r>
              <a:rPr lang="ar-SA" dirty="0"/>
              <a:t> و تسبب مرض </a:t>
            </a:r>
            <a:r>
              <a:rPr lang="en-US" dirty="0" err="1"/>
              <a:t>Ovale</a:t>
            </a:r>
            <a:r>
              <a:rPr lang="en-US" dirty="0"/>
              <a:t> or mild tertian malaria</a:t>
            </a:r>
            <a:r>
              <a:rPr lang="ar-SA" dirty="0"/>
              <a:t> 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513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>
            <a:normAutofit/>
          </a:bodyPr>
          <a:lstStyle/>
          <a:p>
            <a:r>
              <a:rPr lang="ar-IQ" sz="3200" dirty="0"/>
              <a:t>دورة الحياة</a:t>
            </a: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946" y="855497"/>
            <a:ext cx="9221484" cy="6002503"/>
          </a:xfrm>
        </p:spPr>
      </p:pic>
    </p:spTree>
    <p:extLst>
      <p:ext uri="{BB962C8B-B14F-4D97-AF65-F5344CB8AC3E}">
        <p14:creationId xmlns:p14="http://schemas.microsoft.com/office/powerpoint/2010/main" val="102976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ar-IQ" b="1" u="sng" dirty="0"/>
            </a:br>
            <a:br>
              <a:rPr lang="ar-IQ" b="1" u="sng" dirty="0"/>
            </a:br>
            <a:r>
              <a:rPr lang="ar-SA" b="1" u="sng" dirty="0" err="1"/>
              <a:t>الامراضية</a:t>
            </a:r>
            <a:r>
              <a:rPr lang="ar-SA" b="1" u="sng" dirty="0"/>
              <a:t> </a:t>
            </a:r>
            <a:r>
              <a:rPr lang="en-US" b="1" u="sng" dirty="0"/>
              <a:t>Pathogenesis</a:t>
            </a:r>
            <a:r>
              <a:rPr lang="ar-SA" b="1" u="sng" dirty="0"/>
              <a:t> :</a:t>
            </a:r>
            <a:br>
              <a:rPr lang="en-US" dirty="0"/>
            </a:br>
            <a:r>
              <a:rPr lang="ar-SA" sz="3100" dirty="0"/>
              <a:t>التأثيرات المرضية للملاريا و اصابتها تكون</a:t>
            </a:r>
            <a:r>
              <a:rPr lang="ar-IQ" sz="3100" dirty="0"/>
              <a:t> كما</a:t>
            </a:r>
            <a:r>
              <a:rPr lang="ar-SA" sz="3100" dirty="0"/>
              <a:t> يلي : </a:t>
            </a:r>
            <a:br>
              <a:rPr lang="en-US" sz="3100" dirty="0"/>
            </a:br>
            <a:r>
              <a:rPr lang="ar-EG" dirty="0"/>
              <a:t> 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accent2"/>
                </a:solidFill>
              </a:rPr>
              <a:t>anemia</a:t>
            </a:r>
            <a:r>
              <a:rPr lang="ar-SA" dirty="0">
                <a:solidFill>
                  <a:schemeClr val="accent2"/>
                </a:solidFill>
              </a:rPr>
              <a:t> </a:t>
            </a:r>
            <a:r>
              <a:rPr lang="ar-IQ" dirty="0"/>
              <a:t>بسبب</a:t>
            </a:r>
            <a:r>
              <a:rPr lang="ar-IQ" dirty="0">
                <a:solidFill>
                  <a:schemeClr val="accent2"/>
                </a:solidFill>
              </a:rPr>
              <a:t> </a:t>
            </a:r>
            <a:r>
              <a:rPr lang="ar-SA" dirty="0"/>
              <a:t>التحلل الدموي </a:t>
            </a:r>
            <a:r>
              <a:rPr lang="ar-SA" dirty="0" err="1"/>
              <a:t>لل</a:t>
            </a:r>
            <a:r>
              <a:rPr lang="ar-SA" dirty="0"/>
              <a:t>ـ </a:t>
            </a:r>
            <a:r>
              <a:rPr lang="en-US" dirty="0"/>
              <a:t>RBC</a:t>
            </a:r>
            <a:r>
              <a:rPr lang="ar-SA" dirty="0"/>
              <a:t> المصابة و غير المصابة .</a:t>
            </a:r>
            <a:endParaRPr lang="en-US" dirty="0"/>
          </a:p>
          <a:p>
            <a:pPr lvl="0" algn="just"/>
            <a:r>
              <a:rPr lang="ar-SA" dirty="0"/>
              <a:t>تحرر </a:t>
            </a:r>
            <a:r>
              <a:rPr lang="en-US" dirty="0" err="1">
                <a:solidFill>
                  <a:schemeClr val="accent2"/>
                </a:solidFill>
              </a:rPr>
              <a:t>hemozin</a:t>
            </a:r>
            <a:r>
              <a:rPr lang="ar-SA" dirty="0">
                <a:solidFill>
                  <a:schemeClr val="accent2"/>
                </a:solidFill>
              </a:rPr>
              <a:t> </a:t>
            </a:r>
            <a:r>
              <a:rPr lang="ar-SA" dirty="0"/>
              <a:t>المواد الايضية للطفيلي .</a:t>
            </a:r>
            <a:endParaRPr lang="en-US" dirty="0"/>
          </a:p>
          <a:p>
            <a:pPr lvl="0"/>
            <a:r>
              <a:rPr lang="ar-SA" dirty="0"/>
              <a:t>الاستجابة المناعية للمضيف  و ما ينتج عنها من حرارة و قشعريرة </a:t>
            </a:r>
            <a:endParaRPr lang="en-US" dirty="0"/>
          </a:p>
          <a:p>
            <a:pPr lvl="0"/>
            <a:r>
              <a:rPr lang="ar-SA" dirty="0"/>
              <a:t>تكوين الـ </a:t>
            </a:r>
            <a:r>
              <a:rPr lang="en-US" dirty="0"/>
              <a:t>malarial pigment</a:t>
            </a:r>
            <a:r>
              <a:rPr lang="ar-SA" dirty="0"/>
              <a:t>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27724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العلامات السريرية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 تعود الى عاملين مهمين هما :</a:t>
            </a:r>
            <a:endParaRPr lang="en-US" dirty="0"/>
          </a:p>
          <a:p>
            <a:pPr lvl="0"/>
            <a:r>
              <a:rPr lang="ar-SA" dirty="0"/>
              <a:t>استجابة المضيف الالتهابية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host inflammatory </a:t>
            </a:r>
            <a:r>
              <a:rPr lang="en-US" dirty="0">
                <a:solidFill>
                  <a:schemeClr val="accent2"/>
                </a:solidFill>
              </a:rPr>
              <a:t>response</a:t>
            </a:r>
            <a:r>
              <a:rPr lang="ar-SA" dirty="0">
                <a:solidFill>
                  <a:schemeClr val="accent2"/>
                </a:solidFill>
              </a:rPr>
              <a:t> </a:t>
            </a:r>
            <a:r>
              <a:rPr lang="ar-SA" dirty="0"/>
              <a:t> </a:t>
            </a:r>
            <a:r>
              <a:rPr lang="ar-IQ" dirty="0" err="1"/>
              <a:t>كا</a:t>
            </a:r>
            <a:r>
              <a:rPr lang="ar-SA" dirty="0"/>
              <a:t>لحرارة و القشعريرة .</a:t>
            </a:r>
            <a:endParaRPr lang="ar-IQ" dirty="0"/>
          </a:p>
          <a:p>
            <a:pPr lvl="0"/>
            <a:endParaRPr lang="en-US" dirty="0"/>
          </a:p>
          <a:p>
            <a:pPr lvl="0"/>
            <a:r>
              <a:rPr lang="ar-SA" dirty="0"/>
              <a:t>فقر الدم </a:t>
            </a:r>
            <a:r>
              <a:rPr lang="en-US" dirty="0">
                <a:solidFill>
                  <a:schemeClr val="accent2"/>
                </a:solidFill>
              </a:rPr>
              <a:t>anemia</a:t>
            </a:r>
            <a:r>
              <a:rPr lang="ar-SA" dirty="0">
                <a:solidFill>
                  <a:schemeClr val="accent2"/>
                </a:solidFill>
              </a:rPr>
              <a:t> </a:t>
            </a:r>
            <a:r>
              <a:rPr lang="ar-SA" dirty="0"/>
              <a:t>الناتج عن التكسر المتعدد لكريات الدم الحمراء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57922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التشخيص و العلاج </a:t>
            </a:r>
            <a:r>
              <a:rPr lang="en-US" b="1" u="sng" dirty="0"/>
              <a:t>Diagnosis &amp; Treatment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عمل مسحة دم و البحث عن الاطوار الحلقية و الاميبية </a:t>
            </a:r>
            <a:r>
              <a:rPr lang="ar-IQ" dirty="0" err="1"/>
              <a:t>وا</a:t>
            </a:r>
            <a:r>
              <a:rPr lang="ar-SA" dirty="0" err="1"/>
              <a:t>لكميتات</a:t>
            </a:r>
            <a:r>
              <a:rPr lang="ar-SA" dirty="0"/>
              <a:t> </a:t>
            </a:r>
            <a:endParaRPr lang="en-US" dirty="0"/>
          </a:p>
          <a:p>
            <a:r>
              <a:rPr lang="ar-SA" dirty="0"/>
              <a:t>اما في حالة    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P. falciparum</a:t>
            </a:r>
            <a:r>
              <a:rPr lang="ar-SA" dirty="0"/>
              <a:t> فنجد ان المسحة المحضرة لا تحتوي إلا على </a:t>
            </a:r>
            <a:r>
              <a:rPr lang="ar-SA" dirty="0" err="1"/>
              <a:t>الكميتات</a:t>
            </a:r>
            <a:r>
              <a:rPr lang="ar-SA" dirty="0"/>
              <a:t> بنوعيها و كذلك الطور الحلقي في بداية تكونه و لا نستطيع ان نلاحظ بقية الاطوار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6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العلاج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 </a:t>
            </a:r>
            <a:r>
              <a:rPr lang="en-US" dirty="0"/>
              <a:t>chloroquine</a:t>
            </a:r>
            <a:r>
              <a:rPr lang="ar-SA" dirty="0"/>
              <a:t> و مشتقات</a:t>
            </a:r>
            <a:r>
              <a:rPr lang="ar-IQ" dirty="0"/>
              <a:t>ه</a:t>
            </a:r>
            <a:r>
              <a:rPr lang="ar-SA" dirty="0"/>
              <a:t> مثل </a:t>
            </a:r>
            <a:endParaRPr lang="ar-IQ" dirty="0"/>
          </a:p>
          <a:p>
            <a:r>
              <a:rPr lang="en-US" dirty="0" err="1"/>
              <a:t>pyrimethamine</a:t>
            </a:r>
            <a:r>
              <a:rPr lang="ar-SA" dirty="0"/>
              <a:t> </a:t>
            </a:r>
            <a:endParaRPr lang="ar-IQ" dirty="0"/>
          </a:p>
          <a:p>
            <a:r>
              <a:rPr lang="en-US" dirty="0"/>
              <a:t>tetracycline</a:t>
            </a:r>
            <a:r>
              <a:rPr lang="ar-SA" dirty="0"/>
              <a:t>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11499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20680"/>
          </a:xfrm>
        </p:spPr>
        <p:txBody>
          <a:bodyPr>
            <a:normAutofit fontScale="77500" lnSpcReduction="20000"/>
          </a:bodyPr>
          <a:lstStyle/>
          <a:p>
            <a:r>
              <a:rPr lang="ar-SA" sz="4500" b="1" dirty="0">
                <a:solidFill>
                  <a:schemeClr val="accent2"/>
                </a:solidFill>
              </a:rPr>
              <a:t>في الايام الاولى من الاصابة </a:t>
            </a:r>
            <a:r>
              <a:rPr lang="ar-SA" dirty="0"/>
              <a:t>لا تظهر الاعراض</a:t>
            </a:r>
            <a:r>
              <a:rPr lang="ar-IQ" dirty="0"/>
              <a:t> وقد تكون</a:t>
            </a:r>
            <a:r>
              <a:rPr lang="ar-SA" dirty="0"/>
              <a:t> خفيفة 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ar-SA" sz="4200" b="1" dirty="0">
                <a:solidFill>
                  <a:schemeClr val="accent2"/>
                </a:solidFill>
              </a:rPr>
              <a:t>بعد اسبوع </a:t>
            </a:r>
            <a:r>
              <a:rPr lang="ar-IQ" dirty="0"/>
              <a:t>سوف تكتمل</a:t>
            </a:r>
            <a:r>
              <a:rPr lang="ar-SA" dirty="0"/>
              <a:t> الدورة خارج </a:t>
            </a:r>
            <a:r>
              <a:rPr lang="en-US" dirty="0"/>
              <a:t>RBC </a:t>
            </a:r>
            <a:r>
              <a:rPr lang="ar-IQ" dirty="0"/>
              <a:t>وبد</a:t>
            </a:r>
            <a:r>
              <a:rPr lang="ar-SA" dirty="0"/>
              <a:t>ء احتلال الـ</a:t>
            </a:r>
            <a:r>
              <a:rPr lang="en-US" dirty="0"/>
              <a:t>RBC </a:t>
            </a:r>
            <a:r>
              <a:rPr lang="ar-SA" dirty="0"/>
              <a:t> و انفجارها </a:t>
            </a:r>
            <a:r>
              <a:rPr lang="ar-IQ" dirty="0"/>
              <a:t>فيحدث</a:t>
            </a:r>
          </a:p>
          <a:p>
            <a:r>
              <a:rPr lang="ar-IQ" dirty="0"/>
              <a:t>-----------------------------------------------------------------------</a:t>
            </a:r>
            <a:endParaRPr lang="en-US" dirty="0"/>
          </a:p>
          <a:p>
            <a:r>
              <a:rPr lang="ar-SA" dirty="0"/>
              <a:t> </a:t>
            </a:r>
            <a:r>
              <a:rPr lang="ar-SA" b="1" dirty="0">
                <a:solidFill>
                  <a:schemeClr val="accent2"/>
                </a:solidFill>
              </a:rPr>
              <a:t>ارتفاع درجة الحرارة </a:t>
            </a:r>
            <a:r>
              <a:rPr lang="ar-SA" dirty="0"/>
              <a:t>حيث يرتبط هذا الارتفاع مع </a:t>
            </a:r>
            <a:r>
              <a:rPr lang="ar-IQ" dirty="0"/>
              <a:t>1- </a:t>
            </a:r>
            <a:r>
              <a:rPr lang="ar-SA" dirty="0"/>
              <a:t>نضج اجيال الـ </a:t>
            </a:r>
            <a:r>
              <a:rPr lang="en-US" dirty="0" err="1"/>
              <a:t>merozoite</a:t>
            </a:r>
            <a:r>
              <a:rPr lang="ar-SA" dirty="0"/>
              <a:t> و</a:t>
            </a:r>
            <a:r>
              <a:rPr lang="ar-IQ" dirty="0"/>
              <a:t>2-</a:t>
            </a:r>
            <a:r>
              <a:rPr lang="ar-SA" dirty="0"/>
              <a:t> انفجار</a:t>
            </a:r>
            <a:r>
              <a:rPr lang="en-US" dirty="0"/>
              <a:t> RBC</a:t>
            </a:r>
            <a:r>
              <a:rPr lang="ar-SA" dirty="0"/>
              <a:t> المحتلة من قبله </a:t>
            </a:r>
            <a:endParaRPr lang="ar-IQ" dirty="0"/>
          </a:p>
          <a:p>
            <a:r>
              <a:rPr lang="ar-SA" dirty="0">
                <a:solidFill>
                  <a:schemeClr val="accent2"/>
                </a:solidFill>
              </a:rPr>
              <a:t>الحمى</a:t>
            </a:r>
            <a:r>
              <a:rPr lang="ar-SA" dirty="0"/>
              <a:t> تتحفز بواسطة الفضلات الايضية السمية  </a:t>
            </a:r>
            <a:r>
              <a:rPr lang="en-US" dirty="0"/>
              <a:t>waste products</a:t>
            </a:r>
            <a:r>
              <a:rPr lang="ar-SA" dirty="0"/>
              <a:t> للطفيلي والتي تطلق بعد انفجار الكرية بحيث تعتبر هذه الفضلات كمستضدات </a:t>
            </a:r>
            <a:r>
              <a:rPr lang="en-US" dirty="0"/>
              <a:t>antigens</a:t>
            </a:r>
            <a:r>
              <a:rPr lang="ar-SA" dirty="0"/>
              <a:t> </a:t>
            </a:r>
            <a:r>
              <a:rPr lang="ar-IQ" dirty="0"/>
              <a:t>التي </a:t>
            </a:r>
            <a:r>
              <a:rPr lang="ar-SA" dirty="0"/>
              <a:t>تطلق الى </a:t>
            </a:r>
            <a:r>
              <a:rPr lang="ar-IQ" dirty="0"/>
              <a:t>جهاز</a:t>
            </a:r>
            <a:r>
              <a:rPr lang="ar-SA" dirty="0"/>
              <a:t>الدوران</a:t>
            </a:r>
            <a:r>
              <a:rPr lang="ar-IQ" dirty="0"/>
              <a:t> </a:t>
            </a:r>
            <a:r>
              <a:rPr lang="ar-SA" dirty="0"/>
              <a:t>وتحفز الـ </a:t>
            </a:r>
            <a:r>
              <a:rPr lang="en-US" dirty="0"/>
              <a:t>chemoreceptors</a:t>
            </a:r>
            <a:r>
              <a:rPr lang="ar-SA" dirty="0"/>
              <a:t> المنظمة للحرارة  </a:t>
            </a:r>
            <a:endParaRPr lang="ar-IQ" dirty="0"/>
          </a:p>
          <a:p>
            <a:r>
              <a:rPr lang="ar-IQ" b="1" dirty="0">
                <a:solidFill>
                  <a:schemeClr val="accent2"/>
                </a:solidFill>
              </a:rPr>
              <a:t>تضخم الكبد والطحال </a:t>
            </a:r>
            <a:r>
              <a:rPr lang="ar-IQ" dirty="0"/>
              <a:t>= اذ ان تكسر</a:t>
            </a:r>
            <a:r>
              <a:rPr lang="ar-SA" dirty="0"/>
              <a:t> </a:t>
            </a:r>
            <a:r>
              <a:rPr lang="en-US" dirty="0"/>
              <a:t> RBC </a:t>
            </a:r>
            <a:r>
              <a:rPr lang="ar-SA" dirty="0"/>
              <a:t>يؤدي الى </a:t>
            </a:r>
            <a:r>
              <a:rPr lang="ar-SA" b="1" dirty="0"/>
              <a:t>زيادة عمل الطحال و الكبد </a:t>
            </a:r>
            <a:r>
              <a:rPr lang="ar-SA" dirty="0"/>
              <a:t>بحيث يحدث زيادة في حجم العضوين </a:t>
            </a:r>
            <a:endParaRPr lang="ar-IQ" dirty="0"/>
          </a:p>
          <a:p>
            <a:r>
              <a:rPr lang="ar-IQ" dirty="0"/>
              <a:t>----------------------------------------------------------------------</a:t>
            </a:r>
          </a:p>
          <a:p>
            <a:r>
              <a:rPr lang="ar-SA" sz="2400" b="1" dirty="0">
                <a:solidFill>
                  <a:schemeClr val="accent2"/>
                </a:solidFill>
              </a:rPr>
              <a:t>  </a:t>
            </a:r>
            <a:r>
              <a:rPr lang="ar-SA" sz="4200" b="1" dirty="0">
                <a:solidFill>
                  <a:schemeClr val="accent2"/>
                </a:solidFill>
              </a:rPr>
              <a:t>بعد عدة ايام</a:t>
            </a:r>
            <a:r>
              <a:rPr lang="ar-SA" sz="2400" b="1" dirty="0">
                <a:solidFill>
                  <a:schemeClr val="accent2"/>
                </a:solidFill>
              </a:rPr>
              <a:t> </a:t>
            </a:r>
            <a:r>
              <a:rPr lang="ar-SA" dirty="0"/>
              <a:t>من نوبة الحمى المتذبذبة الاولى يشعر المريض </a:t>
            </a:r>
            <a:r>
              <a:rPr lang="ar-SA" b="1" dirty="0">
                <a:solidFill>
                  <a:schemeClr val="accent2"/>
                </a:solidFill>
              </a:rPr>
              <a:t>بفقدان الشهية و الوهن و الصداع و الم العضلات و حمى خفيفة </a:t>
            </a:r>
            <a:endParaRPr lang="ar-IQ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7713274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504</Words>
  <Application>Microsoft Office PowerPoint</Application>
  <PresentationFormat>عرض على الشاشة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البلازموديوم</vt:lpstr>
      <vt:lpstr>Phylum : Apicomplexa </vt:lpstr>
      <vt:lpstr>انواعه و هناك اربعة انواع لهذا الجنس الذي يصيب الانسان</vt:lpstr>
      <vt:lpstr>دورة الحياة</vt:lpstr>
      <vt:lpstr>  الامراضية Pathogenesis : التأثيرات المرضية للملاريا و اصابتها تكون كما يلي :    </vt:lpstr>
      <vt:lpstr>العلامات السريرية</vt:lpstr>
      <vt:lpstr>التشخيص و العلاج Diagnosis &amp; Treatment</vt:lpstr>
      <vt:lpstr>العلاج</vt:lpstr>
      <vt:lpstr>عرض تقديمي في PowerPoint</vt:lpstr>
      <vt:lpstr> في حالة  P. vivax و P. malariae</vt:lpstr>
      <vt:lpstr>عرض تقديمي في PowerPoint</vt:lpstr>
      <vt:lpstr>في الحالات الشديدة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البلازموديوم</dc:title>
  <dc:creator>ali byte2018-2</dc:creator>
  <cp:lastModifiedBy>Shaimaa Al samir</cp:lastModifiedBy>
  <cp:revision>22</cp:revision>
  <dcterms:created xsi:type="dcterms:W3CDTF">2020-02-16T20:28:25Z</dcterms:created>
  <dcterms:modified xsi:type="dcterms:W3CDTF">2020-06-04T00:04:48Z</dcterms:modified>
</cp:coreProperties>
</file>